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360" r:id="rId2"/>
    <p:sldId id="310" r:id="rId3"/>
    <p:sldId id="333" r:id="rId4"/>
    <p:sldId id="319" r:id="rId5"/>
    <p:sldId id="331" r:id="rId6"/>
    <p:sldId id="334" r:id="rId7"/>
    <p:sldId id="329" r:id="rId8"/>
    <p:sldId id="259" r:id="rId9"/>
  </p:sldIdLst>
  <p:sldSz cx="12161838" cy="6858000"/>
  <p:notesSz cx="6858000" cy="9144000"/>
  <p:embeddedFontLst>
    <p:embeddedFont>
      <p:font typeface="Arial Rounded MT Bold" panose="020F0704030504030204" pitchFamily="34" charset="0"/>
      <p:regular r:id="rId11"/>
    </p:embeddedFont>
    <p:embeddedFont>
      <p:font typeface="Arial-Rounded" panose="020B0500000000000000" charset="0"/>
      <p:regular r:id="rId12"/>
    </p:embeddedFont>
    <p:embeddedFont>
      <p:font typeface="Calibri" panose="020F0502020204030204" pitchFamily="34" charset="0"/>
      <p:regular r:id="rId13"/>
      <p:bold r:id="rId14"/>
      <p:italic r:id="rId15"/>
      <p:boldItalic r:id="rId16"/>
    </p:embeddedFont>
    <p:embeddedFont>
      <p:font typeface="Comfortaa" panose="020B0604020202020204" charset="0"/>
      <p:regular r:id="rId17"/>
      <p:bold r:id="rId18"/>
    </p:embeddedFont>
    <p:embeddedFont>
      <p:font typeface="Chewy" panose="020B0604020202020204" charset="0"/>
      <p:regular r:id="rId19"/>
    </p:embeddedFont>
    <p:embeddedFont>
      <p:font typeface="Delius Unicase" panose="020B0604020202020204" charset="0"/>
      <p:regular r:id="rId20"/>
      <p:bold r:id="rId21"/>
    </p:embeddedFont>
    <p:embeddedFont>
      <p:font typeface="HP001 4 hàng" panose="020B06030503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5C2F"/>
    <a:srgbClr val="FF8E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2" autoAdjust="0"/>
  </p:normalViewPr>
  <p:slideViewPr>
    <p:cSldViewPr>
      <p:cViewPr varScale="1">
        <p:scale>
          <a:sx n="49" d="100"/>
          <a:sy n="49" d="100"/>
        </p:scale>
        <p:origin x="400" y="5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3349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597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aseline="0"/>
              <a:t>GV có thể thay câu chuyện khác hoặc sd câu chuyện của HS sưu tầm</a:t>
            </a:r>
            <a:endParaRPr lang="en-US"/>
          </a:p>
        </p:txBody>
      </p:sp>
    </p:spTree>
    <p:extLst>
      <p:ext uri="{BB962C8B-B14F-4D97-AF65-F5344CB8AC3E}">
        <p14:creationId xmlns:p14="http://schemas.microsoft.com/office/powerpoint/2010/main" val="116526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đọc những bài thơ mình đã sưu tầm đc</a:t>
            </a:r>
          </a:p>
          <a:p>
            <a:r>
              <a:rPr lang="en-US" baseline="0"/>
              <a:t>Những bài thơ sau là bài để tham khảo trong trường hợp HS k tìm đc bài thơ nào hoặc để GV giới thiệu thêm cho HS</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6</a:t>
            </a:fld>
            <a:endParaRPr lang="en-US"/>
          </a:p>
        </p:txBody>
      </p:sp>
    </p:spTree>
    <p:extLst>
      <p:ext uri="{BB962C8B-B14F-4D97-AF65-F5344CB8AC3E}">
        <p14:creationId xmlns:p14="http://schemas.microsoft.com/office/powerpoint/2010/main" val="411606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925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8"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74341" y="16945"/>
            <a:ext cx="10867315" cy="6824110"/>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520184" y="176600"/>
            <a:ext cx="10867313" cy="82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09466">
              <a:spcAft>
                <a:spcPts val="746"/>
              </a:spcAft>
              <a:defRPr/>
            </a:pPr>
            <a:endParaRPr lang="en-US" altLang="en-US" sz="3781" b="1" i="1" dirty="0">
              <a:solidFill>
                <a:srgbClr val="7030A0"/>
              </a:solidFill>
              <a:latin typeface="HP001 4 hàng" pitchFamily="34" charset="0"/>
            </a:endParaRPr>
          </a:p>
          <a:p>
            <a:pPr defTabSz="1309466">
              <a:spcAft>
                <a:spcPts val="746"/>
              </a:spcAft>
              <a:defRPr/>
            </a:pPr>
            <a:r>
              <a:rPr lang="en-US" altLang="en-US" sz="3781" b="1" dirty="0">
                <a:solidFill>
                  <a:srgbClr val="7030A0"/>
                </a:solidFill>
                <a:latin typeface="HP001 4 hàng" pitchFamily="34" charset="0"/>
              </a:rPr>
              <a:t>               </a:t>
            </a:r>
          </a:p>
          <a:p>
            <a:pPr defTabSz="1309466">
              <a:spcAft>
                <a:spcPts val="746"/>
              </a:spcAft>
              <a:defRPr/>
            </a:pPr>
            <a:r>
              <a:rPr lang="en-US" altLang="en-US" sz="3781" b="1" dirty="0">
                <a:solidFill>
                  <a:srgbClr val="7030A0"/>
                </a:solidFill>
                <a:latin typeface="HP001 4 hàng" pitchFamily="34" charset="0"/>
              </a:rPr>
              <a:t>                                                                                             </a:t>
            </a:r>
          </a:p>
          <a:p>
            <a:pPr defTabSz="1309466">
              <a:spcAft>
                <a:spcPts val="746"/>
              </a:spcAft>
              <a:defRPr/>
            </a:pPr>
            <a:r>
              <a:rPr lang="en-US" altLang="en-US" sz="3781" b="1" dirty="0">
                <a:solidFill>
                  <a:srgbClr val="7030A0"/>
                </a:solidFill>
                <a:latin typeface="HP001 4 hàng" pitchFamily="34" charset="0"/>
              </a:rPr>
              <a:t>  </a:t>
            </a:r>
          </a:p>
          <a:p>
            <a:pPr defTabSz="1309466">
              <a:spcAft>
                <a:spcPts val="746"/>
              </a:spcAft>
              <a:defRPr/>
            </a:pPr>
            <a:endParaRPr lang="en-US" altLang="en-US" sz="3781" b="1" dirty="0">
              <a:solidFill>
                <a:srgbClr val="7030A0"/>
              </a:solidFill>
              <a:latin typeface="HP001 4 hàng" pitchFamily="34" charset="0"/>
            </a:endParaRPr>
          </a:p>
          <a:p>
            <a:pPr defTabSz="1309466">
              <a:spcAft>
                <a:spcPts val="746"/>
              </a:spcAft>
              <a:defRPr/>
            </a:pPr>
            <a:endParaRPr lang="en-US" altLang="en-US" sz="3781" b="1" dirty="0">
              <a:solidFill>
                <a:srgbClr val="7030A0"/>
              </a:solidFill>
              <a:latin typeface="HP001 4 hàng" pitchFamily="34" charset="0"/>
            </a:endParaRPr>
          </a:p>
          <a:p>
            <a:pPr defTabSz="1309466">
              <a:spcAft>
                <a:spcPts val="746"/>
              </a:spcAft>
              <a:defRPr/>
            </a:pPr>
            <a:endParaRPr lang="en-US" altLang="en-US" sz="3781" b="1" dirty="0">
              <a:solidFill>
                <a:srgbClr val="7030A0"/>
              </a:solidFill>
              <a:latin typeface="HP001 4 hàng" pitchFamily="34" charset="0"/>
            </a:endParaRPr>
          </a:p>
          <a:p>
            <a:pPr defTabSz="1309466">
              <a:spcAft>
                <a:spcPts val="746"/>
              </a:spcAft>
              <a:defRPr/>
            </a:pPr>
            <a:endParaRPr lang="en-US" altLang="en-US" sz="3781" b="1" dirty="0">
              <a:solidFill>
                <a:srgbClr val="7030A0"/>
              </a:solidFill>
              <a:latin typeface="HP001 4 hàng" pitchFamily="34" charset="0"/>
            </a:endParaRPr>
          </a:p>
          <a:p>
            <a:pPr defTabSz="1309466">
              <a:spcAft>
                <a:spcPts val="746"/>
              </a:spcAft>
              <a:defRPr/>
            </a:pPr>
            <a:endParaRPr lang="en-US" altLang="en-US" sz="3781" b="1" dirty="0">
              <a:solidFill>
                <a:srgbClr val="7030A0"/>
              </a:solidFill>
              <a:latin typeface="HP001 4 hàng" pitchFamily="34" charset="0"/>
            </a:endParaRPr>
          </a:p>
          <a:p>
            <a:pPr defTabSz="1309466">
              <a:defRPr/>
            </a:pPr>
            <a:r>
              <a:rPr lang="en-US" altLang="en-US" sz="3781" b="1">
                <a:solidFill>
                  <a:srgbClr val="7030A0"/>
                </a:solidFill>
                <a:latin typeface="HP001 4 hàng" pitchFamily="34" charset="0"/>
              </a:rPr>
              <a:t>         Thứ sáu </a:t>
            </a:r>
            <a:r>
              <a:rPr lang="en-US" altLang="en-US" sz="3781" b="1" err="1">
                <a:solidFill>
                  <a:srgbClr val="7030A0"/>
                </a:solidFill>
                <a:latin typeface="HP001 4 hàng" pitchFamily="34" charset="0"/>
              </a:rPr>
              <a:t>ngày</a:t>
            </a:r>
            <a:r>
              <a:rPr lang="en-US" altLang="en-US" sz="3781" b="1">
                <a:solidFill>
                  <a:srgbClr val="7030A0"/>
                </a:solidFill>
                <a:latin typeface="HP001 4 hàng" pitchFamily="34" charset="0"/>
              </a:rPr>
              <a:t> 21 </a:t>
            </a:r>
            <a:r>
              <a:rPr lang="en-US" sz="3781" b="1" err="1">
                <a:solidFill>
                  <a:srgbClr val="7030A0"/>
                </a:solidFill>
                <a:latin typeface="HP001 4 hàng" pitchFamily="34" charset="0"/>
                <a:ea typeface="Calibri"/>
              </a:rPr>
              <a:t>Ǉ</a:t>
            </a:r>
            <a:r>
              <a:rPr lang="en-US" altLang="en-US" sz="3781" b="1" err="1">
                <a:solidFill>
                  <a:srgbClr val="7030A0"/>
                </a:solidFill>
                <a:latin typeface="HP001 4 hàng" pitchFamily="34" charset="0"/>
              </a:rPr>
              <a:t>háng</a:t>
            </a:r>
            <a:r>
              <a:rPr lang="en-US" altLang="en-US" sz="3781" b="1">
                <a:solidFill>
                  <a:srgbClr val="7030A0"/>
                </a:solidFill>
                <a:latin typeface="HP001 4 hàng" pitchFamily="34" charset="0"/>
              </a:rPr>
              <a:t> 1 </a:t>
            </a:r>
            <a:r>
              <a:rPr lang="en-US" altLang="en-US" sz="3781" b="1" err="1">
                <a:solidFill>
                  <a:srgbClr val="7030A0"/>
                </a:solidFill>
                <a:latin typeface="HP001 4 hàng" pitchFamily="34" charset="0"/>
              </a:rPr>
              <a:t>năm</a:t>
            </a:r>
            <a:r>
              <a:rPr lang="en-US" altLang="en-US" sz="3781" b="1">
                <a:solidFill>
                  <a:srgbClr val="7030A0"/>
                </a:solidFill>
                <a:latin typeface="HP001 4 hàng" pitchFamily="34" charset="0"/>
              </a:rPr>
              <a:t> 2022</a:t>
            </a:r>
            <a:endParaRPr lang="en-US" altLang="en-US" sz="3781" b="1" dirty="0">
              <a:solidFill>
                <a:srgbClr val="7030A0"/>
              </a:solidFill>
              <a:latin typeface="HP001 4 hàng" pitchFamily="34" charset="0"/>
            </a:endParaRPr>
          </a:p>
        </p:txBody>
      </p:sp>
      <p:sp>
        <p:nvSpPr>
          <p:cNvPr id="9" name="Text Box 2"/>
          <p:cNvSpPr txBox="1">
            <a:spLocks noChangeArrowheads="1"/>
          </p:cNvSpPr>
          <p:nvPr/>
        </p:nvSpPr>
        <p:spPr bwMode="auto">
          <a:xfrm>
            <a:off x="3483969" y="1076564"/>
            <a:ext cx="4423480" cy="497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09466">
              <a:spcAft>
                <a:spcPts val="746"/>
              </a:spcAft>
              <a:defRPr/>
            </a:pPr>
            <a:r>
              <a:rPr lang="en-US" altLang="en-US" sz="3781" b="1" dirty="0">
                <a:solidFill>
                  <a:srgbClr val="7030A0"/>
                </a:solidFill>
                <a:latin typeface="HP001 4 hàng" pitchFamily="34" charset="0"/>
              </a:rPr>
              <a:t> T</a:t>
            </a:r>
            <a:r>
              <a:rPr lang="el-GR" altLang="en-US" sz="3781" b="1" dirty="0">
                <a:solidFill>
                  <a:srgbClr val="7030A0"/>
                </a:solidFill>
                <a:latin typeface="HP001 4 hàng" pitchFamily="34" charset="0"/>
              </a:rPr>
              <a:t>Θ</a:t>
            </a:r>
            <a:r>
              <a:rPr lang="en-US" altLang="en-US" sz="3781" b="1" dirty="0" err="1">
                <a:solidFill>
                  <a:srgbClr val="7030A0"/>
                </a:solidFill>
                <a:latin typeface="HP001 4 hàng" pitchFamily="34" charset="0"/>
              </a:rPr>
              <a:t>Ğng</a:t>
            </a:r>
            <a:r>
              <a:rPr lang="en-US" altLang="en-US" sz="3781" b="1" dirty="0">
                <a:solidFill>
                  <a:srgbClr val="7030A0"/>
                </a:solidFill>
                <a:latin typeface="HP001 4 hàng" pitchFamily="34" charset="0"/>
              </a:rPr>
              <a:t> V</a:t>
            </a:r>
            <a:r>
              <a:rPr lang="el-GR" altLang="en-US" sz="3781" b="1" dirty="0">
                <a:solidFill>
                  <a:srgbClr val="7030A0"/>
                </a:solidFill>
                <a:latin typeface="HP001 4 hàng" pitchFamily="34" charset="0"/>
              </a:rPr>
              <a:t>Η</a:t>
            </a:r>
            <a:r>
              <a:rPr lang="en-US" altLang="en-US" sz="3781" b="1" dirty="0">
                <a:solidFill>
                  <a:srgbClr val="7030A0"/>
                </a:solidFill>
                <a:latin typeface="HP001 4 hàng" pitchFamily="34" charset="0"/>
              </a:rPr>
              <a:t>İt</a:t>
            </a:r>
            <a:r>
              <a:rPr lang="el-GR" altLang="en-US" sz="3781" b="1" dirty="0">
                <a:solidFill>
                  <a:srgbClr val="7030A0"/>
                </a:solidFill>
                <a:latin typeface="HP001 4 hàng" pitchFamily="34" charset="0"/>
              </a:rPr>
              <a:t> </a:t>
            </a:r>
            <a:endParaRPr lang="en-US" altLang="en-US" sz="3781" b="1" dirty="0">
              <a:solidFill>
                <a:srgbClr val="7030A0"/>
              </a:solidFill>
              <a:latin typeface="HP001 4 hàng" pitchFamily="34" charset="0"/>
            </a:endParaRPr>
          </a:p>
        </p:txBody>
      </p:sp>
      <p:sp>
        <p:nvSpPr>
          <p:cNvPr id="17" name="Text Box 2"/>
          <p:cNvSpPr txBox="1">
            <a:spLocks noChangeArrowheads="1"/>
          </p:cNvSpPr>
          <p:nvPr/>
        </p:nvSpPr>
        <p:spPr bwMode="auto">
          <a:xfrm>
            <a:off x="1157575" y="1796053"/>
            <a:ext cx="10270462" cy="497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09466">
              <a:spcAft>
                <a:spcPts val="746"/>
              </a:spcAft>
              <a:defRPr/>
            </a:pPr>
            <a:r>
              <a:rPr lang="en-US" altLang="en-US" sz="3781" b="1">
                <a:solidFill>
                  <a:srgbClr val="7030A0"/>
                </a:solidFill>
                <a:latin typeface="HP001 4 hàng" pitchFamily="34" charset="0"/>
              </a:rPr>
              <a:t>            Đọc mở rộng </a:t>
            </a:r>
            <a:endParaRPr lang="en-US" altLang="en-US" sz="3781"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76346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8333" b="83611" l="9000" r="87000"/>
                    </a14:imgEffect>
                  </a14:imgLayer>
                </a14:imgProps>
              </a:ext>
              <a:ext uri="{28A0092B-C50C-407E-A947-70E740481C1C}">
                <a14:useLocalDpi xmlns:a14="http://schemas.microsoft.com/office/drawing/2010/main" val="0"/>
              </a:ext>
            </a:extLst>
          </a:blip>
          <a:srcRect r="9967" b="16031"/>
          <a:stretch/>
        </p:blipFill>
        <p:spPr>
          <a:xfrm>
            <a:off x="0" y="0"/>
            <a:ext cx="3490194" cy="3524250"/>
          </a:xfrm>
          <a:prstGeom prst="rect">
            <a:avLst/>
          </a:prstGeom>
        </p:spPr>
      </p:pic>
      <p:sp>
        <p:nvSpPr>
          <p:cNvPr id="3" name="TextBox 2"/>
          <p:cNvSpPr txBox="1"/>
          <p:nvPr/>
        </p:nvSpPr>
        <p:spPr>
          <a:xfrm>
            <a:off x="3140224" y="2171700"/>
            <a:ext cx="7699330" cy="3600911"/>
          </a:xfrm>
          <a:prstGeom prst="rect">
            <a:avLst/>
          </a:prstGeom>
          <a:noFill/>
        </p:spPr>
        <p:txBody>
          <a:bodyPr wrap="square" lIns="45647" tIns="22823" rIns="45647" bIns="22823" rtlCol="0">
            <a:spAutoFit/>
          </a:bodyPr>
          <a:lstStyle/>
          <a:p>
            <a:pPr algn="ctr"/>
            <a:r>
              <a:rPr lang="en-US" sz="9900">
                <a:solidFill>
                  <a:srgbClr val="0070C0"/>
                </a:solidFill>
                <a:latin typeface="Arial-Rounded" pitchFamily="34" charset="0"/>
                <a:ea typeface="Arial-Rounded" pitchFamily="34" charset="0"/>
                <a:cs typeface="Arial-Rounded" pitchFamily="34" charset="0"/>
              </a:rPr>
              <a:t>Khởi động:</a:t>
            </a:r>
            <a:endParaRPr lang="en-US" sz="3300">
              <a:solidFill>
                <a:srgbClr val="0070C0"/>
              </a:solidFill>
              <a:latin typeface="Arial-Rounded" pitchFamily="34" charset="0"/>
              <a:ea typeface="Arial-Rounded" pitchFamily="34" charset="0"/>
              <a:cs typeface="Arial-Rounded" pitchFamily="34" charset="0"/>
            </a:endParaRPr>
          </a:p>
          <a:p>
            <a:pPr algn="ctr"/>
            <a:r>
              <a:rPr lang="en-US" sz="3300">
                <a:solidFill>
                  <a:srgbClr val="0070C0"/>
                </a:solidFill>
                <a:latin typeface="Arial-Rounded" pitchFamily="34" charset="0"/>
                <a:ea typeface="Arial-Rounded" pitchFamily="34" charset="0"/>
                <a:cs typeface="Arial-Rounded" pitchFamily="34" charset="0"/>
              </a:rPr>
              <a:t>Thi đua các tổ xem tổ nào sưu tầm được nhiều sách, báo, bài thơ, câu chuyện… theo chủ đề thầy cô đã dặn dò.</a:t>
            </a:r>
          </a:p>
        </p:txBody>
      </p:sp>
    </p:spTree>
    <p:extLst>
      <p:ext uri="{BB962C8B-B14F-4D97-AF65-F5344CB8AC3E}">
        <p14:creationId xmlns:p14="http://schemas.microsoft.com/office/powerpoint/2010/main" val="14489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381000"/>
            <a:ext cx="11353800" cy="1299584"/>
            <a:chOff x="294783" y="915918"/>
            <a:chExt cx="113538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1" y="1015173"/>
              <a:ext cx="10670532" cy="1200329"/>
            </a:xfrm>
            <a:prstGeom prst="rect">
              <a:avLst/>
            </a:prstGeom>
            <a:noFill/>
          </p:spPr>
          <p:txBody>
            <a:bodyPr wrap="square" rtlCol="0">
              <a:spAutoFit/>
            </a:bodyPr>
            <a:lstStyle/>
            <a:p>
              <a:pPr algn="just"/>
              <a:r>
                <a:rPr lang="en-US" sz="3600">
                  <a:solidFill>
                    <a:srgbClr val="0070C0"/>
                  </a:solidFill>
                  <a:latin typeface="Arial-Rounded" pitchFamily="34" charset="0"/>
                  <a:ea typeface="Arial-Rounded" pitchFamily="34" charset="0"/>
                  <a:cs typeface="Arial-Rounded" pitchFamily="34" charset="0"/>
                </a:rPr>
                <a:t>Tìm đọc một câu chuyện, bài thơ viết vè các mùa trong năm.</a:t>
              </a:r>
            </a:p>
          </p:txBody>
        </p:sp>
      </p:grpSp>
      <p:pic>
        <p:nvPicPr>
          <p:cNvPr id="6" name="Picture 5">
            <a:extLst>
              <a:ext uri="{FF2B5EF4-FFF2-40B4-BE49-F238E27FC236}">
                <a16:creationId xmlns:a16="http://schemas.microsoft.com/office/drawing/2014/main" id="{E544A504-4416-4274-B6BD-D459C0154A13}"/>
              </a:ext>
            </a:extLst>
          </p:cNvPr>
          <p:cNvPicPr>
            <a:picLocks noChangeAspect="1"/>
          </p:cNvPicPr>
          <p:nvPr/>
        </p:nvPicPr>
        <p:blipFill>
          <a:blip r:embed="rId3"/>
          <a:stretch>
            <a:fillRect/>
          </a:stretch>
        </p:blipFill>
        <p:spPr>
          <a:xfrm>
            <a:off x="1927072" y="1779839"/>
            <a:ext cx="8307693" cy="3747354"/>
          </a:xfrm>
          <a:prstGeom prst="rect">
            <a:avLst/>
          </a:prstGeom>
        </p:spPr>
      </p:pic>
    </p:spTree>
    <p:extLst>
      <p:ext uri="{BB962C8B-B14F-4D97-AF65-F5344CB8AC3E}">
        <p14:creationId xmlns:p14="http://schemas.microsoft.com/office/powerpoint/2010/main" val="33312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C4CB5D86-06BB-41E8-8573-04B2CE99559D}"/>
              </a:ext>
            </a:extLst>
          </p:cNvPr>
          <p:cNvSpPr/>
          <p:nvPr/>
        </p:nvSpPr>
        <p:spPr>
          <a:xfrm>
            <a:off x="0" y="0"/>
            <a:ext cx="12161837" cy="6858000"/>
          </a:xfrm>
          <a:prstGeom prst="flowChartAlternate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GIÓ BẮC VÀ MẶT TRỜI</a:t>
            </a:r>
            <a:endParaRPr lang="en-US" sz="3200" b="1">
              <a:solidFill>
                <a:schemeClr val="accent1"/>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 Bắc và Mặt Trời cãi nhau ai cũng cho mình là người mạnh mẽ hơn. </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 nhìn thấy</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một người khách lạ đi trên đường mặc một chiếc áo khoác.</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Mặt Trời nói:</a:t>
            </a: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 </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Ai lột bỏ được chiếc áo của người kia thì kẻ đó sẽ là người mạnh nhất.</a:t>
            </a:r>
            <a:endPar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 Bắc đồng ý và lập tức </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thổi đến một cơn gió lạnh, ào ào tạt vào người du khách.</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Anh ta vội vã quấn chặt nó vào người</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G</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gió càng mạnh thì anh lại giữ nó càng chặt thêm. </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vi-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Đến lượt Mặt Trời bắt đầu chiếu nắng. </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 tia nắng vàng toả ra khắp nơi, làm người bộ hành cảm thấy ấm áp, thoải mái. Mặt Trời càng lúc càng nóng. Thế rồi người bộ hành tự động cởi bỏ chiếc áo khoác ra.</a:t>
            </a:r>
          </a:p>
          <a:p>
            <a:pPr algn="r"/>
            <a:r>
              <a:rPr lang="en-US" sz="32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 Truyện ngụ ngôn Ê-dốp)</a:t>
            </a:r>
          </a:p>
        </p:txBody>
      </p:sp>
    </p:spTree>
    <p:extLst>
      <p:ext uri="{BB962C8B-B14F-4D97-AF65-F5344CB8AC3E}">
        <p14:creationId xmlns:p14="http://schemas.microsoft.com/office/powerpoint/2010/main" val="254766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68617" y="624841"/>
            <a:ext cx="11353800" cy="1299584"/>
            <a:chOff x="294783" y="915918"/>
            <a:chExt cx="113538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10670532" cy="1200329"/>
            </a:xfrm>
            <a:prstGeom prst="rect">
              <a:avLst/>
            </a:prstGeom>
            <a:noFill/>
          </p:spPr>
          <p:txBody>
            <a:bodyPr wrap="square" rtlCol="0">
              <a:spAutoFit/>
            </a:bodyPr>
            <a:lstStyle/>
            <a:p>
              <a:pPr algn="just"/>
              <a:r>
                <a:rPr lang="en-US" sz="3600">
                  <a:solidFill>
                    <a:srgbClr val="0070C0"/>
                  </a:solidFill>
                  <a:latin typeface="Arial-Rounded" pitchFamily="34" charset="0"/>
                  <a:ea typeface="Arial-Rounded" pitchFamily="34" charset="0"/>
                  <a:cs typeface="Arial-Rounded" pitchFamily="34" charset="0"/>
                </a:rPr>
                <a:t>Chia sẻ với các bạn một số điều thú vị trong câu chuyện, bài thơ em đã học.</a:t>
              </a:r>
            </a:p>
          </p:txBody>
        </p:sp>
      </p:grpSp>
      <p:sp>
        <p:nvSpPr>
          <p:cNvPr id="2" name="Flowchart: Alternate Process 1">
            <a:extLst>
              <a:ext uri="{FF2B5EF4-FFF2-40B4-BE49-F238E27FC236}">
                <a16:creationId xmlns:a16="http://schemas.microsoft.com/office/drawing/2014/main" id="{593567D4-C5AE-4D8E-9331-AF8E812A7A94}"/>
              </a:ext>
            </a:extLst>
          </p:cNvPr>
          <p:cNvSpPr/>
          <p:nvPr/>
        </p:nvSpPr>
        <p:spPr>
          <a:xfrm>
            <a:off x="1125387" y="2741384"/>
            <a:ext cx="4650732" cy="1375231"/>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Tên câu chuyện, bài thơ</a:t>
            </a:r>
          </a:p>
        </p:txBody>
      </p:sp>
      <p:sp>
        <p:nvSpPr>
          <p:cNvPr id="9" name="Flowchart: Alternate Process 8">
            <a:extLst>
              <a:ext uri="{FF2B5EF4-FFF2-40B4-BE49-F238E27FC236}">
                <a16:creationId xmlns:a16="http://schemas.microsoft.com/office/drawing/2014/main" id="{10C24AA3-62AC-4660-B81C-0749E6CF8AEB}"/>
              </a:ext>
            </a:extLst>
          </p:cNvPr>
          <p:cNvSpPr/>
          <p:nvPr/>
        </p:nvSpPr>
        <p:spPr>
          <a:xfrm>
            <a:off x="6309519" y="2741384"/>
            <a:ext cx="4650732" cy="1375231"/>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Điều em thích nhất trong câu chuyện, bài thơ đó.</a:t>
            </a:r>
          </a:p>
        </p:txBody>
      </p:sp>
    </p:spTree>
    <p:extLst>
      <p:ext uri="{BB962C8B-B14F-4D97-AF65-F5344CB8AC3E}">
        <p14:creationId xmlns:p14="http://schemas.microsoft.com/office/powerpoint/2010/main" val="36890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814590" y="58784"/>
            <a:ext cx="6479675" cy="6015218"/>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Củng cố</a:t>
            </a:r>
          </a:p>
        </p:txBody>
      </p:sp>
    </p:spTree>
    <p:extLst>
      <p:ext uri="{BB962C8B-B14F-4D97-AF65-F5344CB8AC3E}">
        <p14:creationId xmlns:p14="http://schemas.microsoft.com/office/powerpoint/2010/main" val="191512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71" name="Google Shape;671;p35"/>
          <p:cNvGrpSpPr/>
          <p:nvPr/>
        </p:nvGrpSpPr>
        <p:grpSpPr>
          <a:xfrm rot="684726" flipH="1">
            <a:off x="10253723" y="432956"/>
            <a:ext cx="1801424" cy="2127541"/>
            <a:chOff x="6279400" y="1444575"/>
            <a:chExt cx="1466035" cy="1727152"/>
          </a:xfrm>
        </p:grpSpPr>
        <p:sp>
          <p:nvSpPr>
            <p:cNvPr id="672" name="Google Shape;672;p35"/>
            <p:cNvSpPr/>
            <p:nvPr/>
          </p:nvSpPr>
          <p:spPr>
            <a:xfrm>
              <a:off x="6309338" y="1444575"/>
              <a:ext cx="1436097" cy="1632780"/>
            </a:xfrm>
            <a:custGeom>
              <a:avLst/>
              <a:gdLst/>
              <a:ahLst/>
              <a:cxnLst/>
              <a:rect l="l" t="t" r="r" b="b"/>
              <a:pathLst>
                <a:path w="17940" h="20397" extrusionOk="0">
                  <a:moveTo>
                    <a:pt x="14656" y="1"/>
                  </a:moveTo>
                  <a:cubicBezTo>
                    <a:pt x="13685" y="1"/>
                    <a:pt x="12751" y="436"/>
                    <a:pt x="12128" y="1215"/>
                  </a:cubicBezTo>
                  <a:lnTo>
                    <a:pt x="796" y="15270"/>
                  </a:lnTo>
                  <a:cubicBezTo>
                    <a:pt x="253" y="15925"/>
                    <a:pt x="0" y="16767"/>
                    <a:pt x="75" y="17610"/>
                  </a:cubicBezTo>
                  <a:cubicBezTo>
                    <a:pt x="103" y="17937"/>
                    <a:pt x="187" y="18255"/>
                    <a:pt x="309" y="18564"/>
                  </a:cubicBezTo>
                  <a:cubicBezTo>
                    <a:pt x="655" y="19369"/>
                    <a:pt x="1339" y="19996"/>
                    <a:pt x="2181" y="20258"/>
                  </a:cubicBezTo>
                  <a:cubicBezTo>
                    <a:pt x="2488" y="20351"/>
                    <a:pt x="2803" y="20396"/>
                    <a:pt x="3114" y="20396"/>
                  </a:cubicBezTo>
                  <a:cubicBezTo>
                    <a:pt x="4081" y="20396"/>
                    <a:pt x="5020" y="19960"/>
                    <a:pt x="5643" y="19182"/>
                  </a:cubicBezTo>
                  <a:lnTo>
                    <a:pt x="16985" y="5126"/>
                  </a:lnTo>
                  <a:cubicBezTo>
                    <a:pt x="17818" y="4106"/>
                    <a:pt x="17939" y="2675"/>
                    <a:pt x="17303" y="1514"/>
                  </a:cubicBezTo>
                  <a:cubicBezTo>
                    <a:pt x="16863" y="756"/>
                    <a:pt x="16115" y="213"/>
                    <a:pt x="15244" y="54"/>
                  </a:cubicBezTo>
                  <a:cubicBezTo>
                    <a:pt x="15048" y="18"/>
                    <a:pt x="14851" y="1"/>
                    <a:pt x="14656" y="1"/>
                  </a:cubicBezTo>
                  <a:close/>
                </a:path>
              </a:pathLst>
            </a:custGeom>
            <a:solidFill>
              <a:srgbClr val="FF835F"/>
            </a:solidFill>
            <a:ln>
              <a:noFill/>
            </a:ln>
          </p:spPr>
          <p:txBody>
            <a:bodyPr spcFirstLastPara="1" wrap="square" lIns="91425" tIns="91425" rIns="91425" bIns="91425" anchor="ctr" anchorCtr="0">
              <a:noAutofit/>
            </a:bodyPr>
            <a:lstStyle/>
            <a:p>
              <a:endParaRPr/>
            </a:p>
          </p:txBody>
        </p:sp>
        <p:sp>
          <p:nvSpPr>
            <p:cNvPr id="673" name="Google Shape;673;p35"/>
            <p:cNvSpPr/>
            <p:nvPr/>
          </p:nvSpPr>
          <p:spPr>
            <a:xfrm>
              <a:off x="6334074" y="1448898"/>
              <a:ext cx="1359649" cy="1617330"/>
            </a:xfrm>
            <a:custGeom>
              <a:avLst/>
              <a:gdLst/>
              <a:ahLst/>
              <a:cxnLst/>
              <a:rect l="l" t="t" r="r" b="b"/>
              <a:pathLst>
                <a:path w="16985" h="20204" extrusionOk="0">
                  <a:moveTo>
                    <a:pt x="14935" y="0"/>
                  </a:moveTo>
                  <a:lnTo>
                    <a:pt x="0" y="18510"/>
                  </a:lnTo>
                  <a:cubicBezTo>
                    <a:pt x="337" y="19315"/>
                    <a:pt x="1030" y="19942"/>
                    <a:pt x="1872" y="20204"/>
                  </a:cubicBezTo>
                  <a:lnTo>
                    <a:pt x="16985" y="1460"/>
                  </a:lnTo>
                  <a:cubicBezTo>
                    <a:pt x="16545" y="702"/>
                    <a:pt x="15796" y="159"/>
                    <a:pt x="14935" y="0"/>
                  </a:cubicBezTo>
                  <a:close/>
                </a:path>
              </a:pathLst>
            </a:custGeom>
            <a:solidFill>
              <a:srgbClr val="FFB034"/>
            </a:solidFill>
            <a:ln>
              <a:noFill/>
            </a:ln>
          </p:spPr>
          <p:txBody>
            <a:bodyPr spcFirstLastPara="1" wrap="square" lIns="91425" tIns="91425" rIns="91425" bIns="91425" anchor="ctr" anchorCtr="0">
              <a:noAutofit/>
            </a:bodyPr>
            <a:lstStyle/>
            <a:p>
              <a:endParaRPr/>
            </a:p>
          </p:txBody>
        </p:sp>
        <p:sp>
          <p:nvSpPr>
            <p:cNvPr id="674" name="Google Shape;674;p35"/>
            <p:cNvSpPr/>
            <p:nvPr/>
          </p:nvSpPr>
          <p:spPr>
            <a:xfrm>
              <a:off x="6279400" y="2786767"/>
              <a:ext cx="376075" cy="384960"/>
            </a:xfrm>
            <a:custGeom>
              <a:avLst/>
              <a:gdLst/>
              <a:ahLst/>
              <a:cxnLst/>
              <a:rect l="l" t="t" r="r" b="b"/>
              <a:pathLst>
                <a:path w="4698" h="4809" extrusionOk="0">
                  <a:moveTo>
                    <a:pt x="449" y="0"/>
                  </a:moveTo>
                  <a:cubicBezTo>
                    <a:pt x="449" y="0"/>
                    <a:pt x="49" y="4576"/>
                    <a:pt x="4" y="4800"/>
                  </a:cubicBezTo>
                  <a:lnTo>
                    <a:pt x="4" y="4800"/>
                  </a:lnTo>
                  <a:lnTo>
                    <a:pt x="4698" y="3416"/>
                  </a:lnTo>
                  <a:lnTo>
                    <a:pt x="449" y="0"/>
                  </a:lnTo>
                  <a:close/>
                  <a:moveTo>
                    <a:pt x="4" y="4800"/>
                  </a:moveTo>
                  <a:lnTo>
                    <a:pt x="0" y="4801"/>
                  </a:lnTo>
                  <a:cubicBezTo>
                    <a:pt x="0" y="4806"/>
                    <a:pt x="1" y="4808"/>
                    <a:pt x="1" y="4808"/>
                  </a:cubicBezTo>
                  <a:cubicBezTo>
                    <a:pt x="2" y="4808"/>
                    <a:pt x="3" y="4805"/>
                    <a:pt x="4" y="480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75" name="Google Shape;675;p35"/>
            <p:cNvSpPr/>
            <p:nvPr/>
          </p:nvSpPr>
          <p:spPr>
            <a:xfrm>
              <a:off x="6279400" y="3024194"/>
              <a:ext cx="143850" cy="146171"/>
            </a:xfrm>
            <a:custGeom>
              <a:avLst/>
              <a:gdLst/>
              <a:ahLst/>
              <a:cxnLst/>
              <a:rect l="l" t="t" r="r" b="b"/>
              <a:pathLst>
                <a:path w="1797" h="1826" extrusionOk="0">
                  <a:moveTo>
                    <a:pt x="178" y="1"/>
                  </a:moveTo>
                  <a:cubicBezTo>
                    <a:pt x="94" y="927"/>
                    <a:pt x="19" y="1732"/>
                    <a:pt x="0" y="1826"/>
                  </a:cubicBezTo>
                  <a:lnTo>
                    <a:pt x="1797" y="1302"/>
                  </a:lnTo>
                  <a:lnTo>
                    <a:pt x="178" y="1"/>
                  </a:ln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6" name="Google Shape;676;p35"/>
            <p:cNvSpPr/>
            <p:nvPr/>
          </p:nvSpPr>
          <p:spPr>
            <a:xfrm>
              <a:off x="7261446" y="1444575"/>
              <a:ext cx="483982" cy="432830"/>
            </a:xfrm>
            <a:custGeom>
              <a:avLst/>
              <a:gdLst/>
              <a:ahLst/>
              <a:cxnLst/>
              <a:rect l="l" t="t" r="r" b="b"/>
              <a:pathLst>
                <a:path w="6046" h="5407" extrusionOk="0">
                  <a:moveTo>
                    <a:pt x="2758" y="1"/>
                  </a:moveTo>
                  <a:cubicBezTo>
                    <a:pt x="1782" y="1"/>
                    <a:pt x="849" y="436"/>
                    <a:pt x="234" y="1215"/>
                  </a:cubicBezTo>
                  <a:lnTo>
                    <a:pt x="0" y="1495"/>
                  </a:lnTo>
                  <a:lnTo>
                    <a:pt x="4857" y="5407"/>
                  </a:lnTo>
                  <a:lnTo>
                    <a:pt x="5081" y="5126"/>
                  </a:lnTo>
                  <a:cubicBezTo>
                    <a:pt x="5914" y="4106"/>
                    <a:pt x="6045" y="2675"/>
                    <a:pt x="5400" y="1523"/>
                  </a:cubicBezTo>
                  <a:cubicBezTo>
                    <a:pt x="4960" y="756"/>
                    <a:pt x="4211" y="213"/>
                    <a:pt x="3350" y="54"/>
                  </a:cubicBezTo>
                  <a:cubicBezTo>
                    <a:pt x="3152" y="18"/>
                    <a:pt x="2954" y="1"/>
                    <a:pt x="2758"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77" name="Google Shape;677;p35"/>
            <p:cNvSpPr/>
            <p:nvPr/>
          </p:nvSpPr>
          <p:spPr>
            <a:xfrm>
              <a:off x="7192524" y="1534551"/>
              <a:ext cx="480940" cy="398809"/>
            </a:xfrm>
            <a:custGeom>
              <a:avLst/>
              <a:gdLst/>
              <a:ahLst/>
              <a:cxnLst/>
              <a:rect l="l" t="t" r="r" b="b"/>
              <a:pathLst>
                <a:path w="6008" h="4982" extrusionOk="0">
                  <a:moveTo>
                    <a:pt x="791" y="0"/>
                  </a:moveTo>
                  <a:cubicBezTo>
                    <a:pt x="590" y="0"/>
                    <a:pt x="391" y="89"/>
                    <a:pt x="253" y="259"/>
                  </a:cubicBezTo>
                  <a:lnTo>
                    <a:pt x="244" y="278"/>
                  </a:lnTo>
                  <a:cubicBezTo>
                    <a:pt x="0" y="577"/>
                    <a:pt x="47" y="1008"/>
                    <a:pt x="346" y="1251"/>
                  </a:cubicBezTo>
                  <a:lnTo>
                    <a:pt x="4773" y="4826"/>
                  </a:lnTo>
                  <a:cubicBezTo>
                    <a:pt x="4902" y="4931"/>
                    <a:pt x="5057" y="4982"/>
                    <a:pt x="5211" y="4982"/>
                  </a:cubicBezTo>
                  <a:cubicBezTo>
                    <a:pt x="5413" y="4982"/>
                    <a:pt x="5613" y="4893"/>
                    <a:pt x="5746" y="4723"/>
                  </a:cubicBezTo>
                  <a:lnTo>
                    <a:pt x="5765" y="4704"/>
                  </a:lnTo>
                  <a:cubicBezTo>
                    <a:pt x="6008" y="4405"/>
                    <a:pt x="5961" y="3974"/>
                    <a:pt x="5662" y="3731"/>
                  </a:cubicBezTo>
                  <a:lnTo>
                    <a:pt x="1226" y="156"/>
                  </a:lnTo>
                  <a:cubicBezTo>
                    <a:pt x="1097" y="51"/>
                    <a:pt x="943" y="0"/>
                    <a:pt x="791"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8" name="Google Shape;678;p35"/>
            <p:cNvSpPr/>
            <p:nvPr/>
          </p:nvSpPr>
          <p:spPr>
            <a:xfrm>
              <a:off x="7066686" y="1700093"/>
              <a:ext cx="480940" cy="398249"/>
            </a:xfrm>
            <a:custGeom>
              <a:avLst/>
              <a:gdLst/>
              <a:ahLst/>
              <a:cxnLst/>
              <a:rect l="l" t="t" r="r" b="b"/>
              <a:pathLst>
                <a:path w="6008" h="4975" extrusionOk="0">
                  <a:moveTo>
                    <a:pt x="795" y="0"/>
                  </a:moveTo>
                  <a:cubicBezTo>
                    <a:pt x="593" y="0"/>
                    <a:pt x="391" y="89"/>
                    <a:pt x="253" y="259"/>
                  </a:cubicBezTo>
                  <a:lnTo>
                    <a:pt x="243" y="278"/>
                  </a:lnTo>
                  <a:cubicBezTo>
                    <a:pt x="0" y="577"/>
                    <a:pt x="47" y="1008"/>
                    <a:pt x="346" y="1251"/>
                  </a:cubicBezTo>
                  <a:lnTo>
                    <a:pt x="4773" y="4826"/>
                  </a:lnTo>
                  <a:cubicBezTo>
                    <a:pt x="4901" y="4926"/>
                    <a:pt x="5055" y="4975"/>
                    <a:pt x="5208" y="4975"/>
                  </a:cubicBezTo>
                  <a:cubicBezTo>
                    <a:pt x="5411" y="4975"/>
                    <a:pt x="5612" y="4889"/>
                    <a:pt x="5746" y="4723"/>
                  </a:cubicBezTo>
                  <a:lnTo>
                    <a:pt x="5765" y="4704"/>
                  </a:lnTo>
                  <a:cubicBezTo>
                    <a:pt x="6008" y="4405"/>
                    <a:pt x="5961" y="3965"/>
                    <a:pt x="5662" y="3731"/>
                  </a:cubicBezTo>
                  <a:lnTo>
                    <a:pt x="1226" y="156"/>
                  </a:lnTo>
                  <a:cubicBezTo>
                    <a:pt x="1101" y="51"/>
                    <a:pt x="948" y="0"/>
                    <a:pt x="795" y="0"/>
                  </a:cubicBezTo>
                  <a:close/>
                </a:path>
              </a:pathLst>
            </a:custGeom>
            <a:solidFill>
              <a:srgbClr val="FAF4F2"/>
            </a:solidFill>
            <a:ln>
              <a:noFill/>
            </a:ln>
          </p:spPr>
          <p:txBody>
            <a:bodyPr spcFirstLastPara="1" wrap="square" lIns="91425" tIns="91425" rIns="91425" bIns="91425" anchor="ctr" anchorCtr="0">
              <a:noAutofit/>
            </a:bodyPr>
            <a:lstStyle/>
            <a:p>
              <a:endParaRPr/>
            </a:p>
          </p:txBody>
        </p:sp>
        <p:sp>
          <p:nvSpPr>
            <p:cNvPr id="679" name="Google Shape;679;p35"/>
            <p:cNvSpPr/>
            <p:nvPr/>
          </p:nvSpPr>
          <p:spPr>
            <a:xfrm>
              <a:off x="7136329" y="1620684"/>
              <a:ext cx="481020" cy="398249"/>
            </a:xfrm>
            <a:custGeom>
              <a:avLst/>
              <a:gdLst/>
              <a:ahLst/>
              <a:cxnLst/>
              <a:rect l="l" t="t" r="r" b="b"/>
              <a:pathLst>
                <a:path w="6009" h="4975" extrusionOk="0">
                  <a:moveTo>
                    <a:pt x="798" y="0"/>
                  </a:moveTo>
                  <a:cubicBezTo>
                    <a:pt x="595" y="0"/>
                    <a:pt x="395" y="89"/>
                    <a:pt x="262" y="259"/>
                  </a:cubicBezTo>
                  <a:lnTo>
                    <a:pt x="244" y="278"/>
                  </a:lnTo>
                  <a:cubicBezTo>
                    <a:pt x="0" y="577"/>
                    <a:pt x="47" y="1008"/>
                    <a:pt x="347" y="1251"/>
                  </a:cubicBezTo>
                  <a:lnTo>
                    <a:pt x="4782" y="4826"/>
                  </a:lnTo>
                  <a:cubicBezTo>
                    <a:pt x="4907" y="4926"/>
                    <a:pt x="5059" y="4975"/>
                    <a:pt x="5211" y="4975"/>
                  </a:cubicBezTo>
                  <a:cubicBezTo>
                    <a:pt x="5413" y="4975"/>
                    <a:pt x="5616" y="4889"/>
                    <a:pt x="5755" y="4723"/>
                  </a:cubicBezTo>
                  <a:lnTo>
                    <a:pt x="5765" y="4704"/>
                  </a:lnTo>
                  <a:cubicBezTo>
                    <a:pt x="6008" y="4405"/>
                    <a:pt x="5961" y="3965"/>
                    <a:pt x="5662" y="3731"/>
                  </a:cubicBezTo>
                  <a:lnTo>
                    <a:pt x="1236" y="156"/>
                  </a:lnTo>
                  <a:cubicBezTo>
                    <a:pt x="1106" y="51"/>
                    <a:pt x="951" y="0"/>
                    <a:pt x="798" y="0"/>
                  </a:cubicBezTo>
                  <a:close/>
                </a:path>
              </a:pathLst>
            </a:custGeom>
            <a:solidFill>
              <a:srgbClr val="C5C2C2"/>
            </a:solidFill>
            <a:ln>
              <a:noFill/>
            </a:ln>
          </p:spPr>
          <p:txBody>
            <a:bodyPr spcFirstLastPara="1" wrap="square" lIns="91425" tIns="91425" rIns="91425" bIns="91425" anchor="ctr" anchorCtr="0">
              <a:noAutofit/>
            </a:bodyPr>
            <a:lstStyle/>
            <a:p>
              <a:endParaRPr/>
            </a:p>
          </p:txBody>
        </p:sp>
        <p:sp>
          <p:nvSpPr>
            <p:cNvPr id="680" name="Google Shape;680;p35"/>
            <p:cNvSpPr/>
            <p:nvPr/>
          </p:nvSpPr>
          <p:spPr>
            <a:xfrm>
              <a:off x="7119839" y="2040784"/>
              <a:ext cx="87335" cy="71885"/>
            </a:xfrm>
            <a:custGeom>
              <a:avLst/>
              <a:gdLst/>
              <a:ahLst/>
              <a:cxnLst/>
              <a:rect l="l" t="t" r="r" b="b"/>
              <a:pathLst>
                <a:path w="1091" h="898" extrusionOk="0">
                  <a:moveTo>
                    <a:pt x="217" y="1"/>
                  </a:moveTo>
                  <a:cubicBezTo>
                    <a:pt x="148" y="1"/>
                    <a:pt x="79" y="39"/>
                    <a:pt x="57" y="130"/>
                  </a:cubicBezTo>
                  <a:cubicBezTo>
                    <a:pt x="0" y="355"/>
                    <a:pt x="75" y="607"/>
                    <a:pt x="263" y="748"/>
                  </a:cubicBezTo>
                  <a:cubicBezTo>
                    <a:pt x="375" y="841"/>
                    <a:pt x="506" y="888"/>
                    <a:pt x="656" y="897"/>
                  </a:cubicBezTo>
                  <a:cubicBezTo>
                    <a:pt x="749" y="888"/>
                    <a:pt x="843" y="869"/>
                    <a:pt x="927" y="822"/>
                  </a:cubicBezTo>
                  <a:cubicBezTo>
                    <a:pt x="1090" y="733"/>
                    <a:pt x="1004" y="508"/>
                    <a:pt x="849" y="508"/>
                  </a:cubicBezTo>
                  <a:cubicBezTo>
                    <a:pt x="826" y="508"/>
                    <a:pt x="802" y="512"/>
                    <a:pt x="777" y="523"/>
                  </a:cubicBezTo>
                  <a:cubicBezTo>
                    <a:pt x="739" y="546"/>
                    <a:pt x="697" y="556"/>
                    <a:pt x="653" y="556"/>
                  </a:cubicBezTo>
                  <a:cubicBezTo>
                    <a:pt x="589" y="556"/>
                    <a:pt x="524" y="534"/>
                    <a:pt x="468" y="495"/>
                  </a:cubicBezTo>
                  <a:cubicBezTo>
                    <a:pt x="394" y="429"/>
                    <a:pt x="356" y="317"/>
                    <a:pt x="384" y="214"/>
                  </a:cubicBezTo>
                  <a:cubicBezTo>
                    <a:pt x="423" y="86"/>
                    <a:pt x="319" y="1"/>
                    <a:pt x="217"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1" name="Google Shape;681;p35"/>
            <p:cNvSpPr/>
            <p:nvPr/>
          </p:nvSpPr>
          <p:spPr>
            <a:xfrm>
              <a:off x="7101828" y="1977545"/>
              <a:ext cx="59317" cy="43707"/>
            </a:xfrm>
            <a:custGeom>
              <a:avLst/>
              <a:gdLst/>
              <a:ahLst/>
              <a:cxnLst/>
              <a:rect l="l" t="t" r="r" b="b"/>
              <a:pathLst>
                <a:path w="741" h="546" extrusionOk="0">
                  <a:moveTo>
                    <a:pt x="371" y="1"/>
                  </a:moveTo>
                  <a:cubicBezTo>
                    <a:pt x="300" y="1"/>
                    <a:pt x="230" y="26"/>
                    <a:pt x="179" y="78"/>
                  </a:cubicBezTo>
                  <a:cubicBezTo>
                    <a:pt x="1" y="256"/>
                    <a:pt x="123" y="546"/>
                    <a:pt x="375" y="546"/>
                  </a:cubicBezTo>
                  <a:cubicBezTo>
                    <a:pt x="619" y="546"/>
                    <a:pt x="740" y="256"/>
                    <a:pt x="562" y="78"/>
                  </a:cubicBezTo>
                  <a:cubicBezTo>
                    <a:pt x="511" y="26"/>
                    <a:pt x="441" y="1"/>
                    <a:pt x="371" y="1"/>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2" name="Google Shape;682;p35"/>
            <p:cNvSpPr/>
            <p:nvPr/>
          </p:nvSpPr>
          <p:spPr>
            <a:xfrm>
              <a:off x="7212696" y="2051911"/>
              <a:ext cx="58517" cy="44268"/>
            </a:xfrm>
            <a:custGeom>
              <a:avLst/>
              <a:gdLst/>
              <a:ahLst/>
              <a:cxnLst/>
              <a:rect l="l" t="t" r="r" b="b"/>
              <a:pathLst>
                <a:path w="731" h="553" extrusionOk="0">
                  <a:moveTo>
                    <a:pt x="361" y="0"/>
                  </a:moveTo>
                  <a:cubicBezTo>
                    <a:pt x="291" y="0"/>
                    <a:pt x="221" y="28"/>
                    <a:pt x="169" y="85"/>
                  </a:cubicBezTo>
                  <a:cubicBezTo>
                    <a:pt x="1" y="253"/>
                    <a:pt x="123" y="552"/>
                    <a:pt x="366" y="552"/>
                  </a:cubicBezTo>
                  <a:cubicBezTo>
                    <a:pt x="609" y="552"/>
                    <a:pt x="731" y="253"/>
                    <a:pt x="553" y="85"/>
                  </a:cubicBezTo>
                  <a:cubicBezTo>
                    <a:pt x="502" y="28"/>
                    <a:pt x="431" y="0"/>
                    <a:pt x="361" y="0"/>
                  </a:cubicBezTo>
                  <a:close/>
                </a:path>
              </a:pathLst>
            </a:custGeom>
            <a:solidFill>
              <a:srgbClr val="3F2732"/>
            </a:solidFill>
            <a:ln>
              <a:noFill/>
            </a:ln>
          </p:spPr>
          <p:txBody>
            <a:bodyPr spcFirstLastPara="1" wrap="square" lIns="91425" tIns="91425" rIns="91425" bIns="91425" anchor="ctr" anchorCtr="0">
              <a:noAutofit/>
            </a:bodyPr>
            <a:lstStyle/>
            <a:p>
              <a:endParaRPr/>
            </a:p>
          </p:txBody>
        </p:sp>
        <p:sp>
          <p:nvSpPr>
            <p:cNvPr id="683" name="Google Shape;683;p35"/>
            <p:cNvSpPr/>
            <p:nvPr/>
          </p:nvSpPr>
          <p:spPr>
            <a:xfrm>
              <a:off x="7186520" y="2120834"/>
              <a:ext cx="133443" cy="114311"/>
            </a:xfrm>
            <a:custGeom>
              <a:avLst/>
              <a:gdLst/>
              <a:ahLst/>
              <a:cxnLst/>
              <a:rect l="l" t="t" r="r" b="b"/>
              <a:pathLst>
                <a:path w="1667" h="1428" extrusionOk="0">
                  <a:moveTo>
                    <a:pt x="955" y="0"/>
                  </a:moveTo>
                  <a:cubicBezTo>
                    <a:pt x="319" y="0"/>
                    <a:pt x="0" y="768"/>
                    <a:pt x="450" y="1217"/>
                  </a:cubicBezTo>
                  <a:cubicBezTo>
                    <a:pt x="595" y="1362"/>
                    <a:pt x="773" y="1427"/>
                    <a:pt x="948" y="1427"/>
                  </a:cubicBezTo>
                  <a:cubicBezTo>
                    <a:pt x="1315" y="1427"/>
                    <a:pt x="1666" y="1142"/>
                    <a:pt x="1666" y="711"/>
                  </a:cubicBezTo>
                  <a:cubicBezTo>
                    <a:pt x="1666"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sp>
          <p:nvSpPr>
            <p:cNvPr id="684" name="Google Shape;684;p35"/>
            <p:cNvSpPr/>
            <p:nvPr/>
          </p:nvSpPr>
          <p:spPr>
            <a:xfrm>
              <a:off x="6946772" y="1961295"/>
              <a:ext cx="133443" cy="114311"/>
            </a:xfrm>
            <a:custGeom>
              <a:avLst/>
              <a:gdLst/>
              <a:ahLst/>
              <a:cxnLst/>
              <a:rect l="l" t="t" r="r" b="b"/>
              <a:pathLst>
                <a:path w="1667" h="1428" extrusionOk="0">
                  <a:moveTo>
                    <a:pt x="955" y="0"/>
                  </a:moveTo>
                  <a:cubicBezTo>
                    <a:pt x="319" y="0"/>
                    <a:pt x="1" y="767"/>
                    <a:pt x="450" y="1217"/>
                  </a:cubicBezTo>
                  <a:cubicBezTo>
                    <a:pt x="596" y="1362"/>
                    <a:pt x="775" y="1427"/>
                    <a:pt x="950" y="1427"/>
                  </a:cubicBezTo>
                  <a:cubicBezTo>
                    <a:pt x="1316" y="1427"/>
                    <a:pt x="1667" y="1144"/>
                    <a:pt x="1667" y="721"/>
                  </a:cubicBezTo>
                  <a:cubicBezTo>
                    <a:pt x="1667" y="318"/>
                    <a:pt x="1348" y="0"/>
                    <a:pt x="955" y="0"/>
                  </a:cubicBezTo>
                  <a:close/>
                </a:path>
              </a:pathLst>
            </a:custGeom>
            <a:solidFill>
              <a:srgbClr val="FFC8AF"/>
            </a:solidFill>
            <a:ln>
              <a:noFill/>
            </a:ln>
          </p:spPr>
          <p:txBody>
            <a:bodyPr spcFirstLastPara="1" wrap="square" lIns="91425" tIns="91425" rIns="91425" bIns="91425" anchor="ctr" anchorCtr="0">
              <a:noAutofit/>
            </a:bodyPr>
            <a:lstStyle/>
            <a:p>
              <a:endParaRP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7"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384</Words>
  <Application>Microsoft Office PowerPoint</Application>
  <PresentationFormat>Tùy chỉnh</PresentationFormat>
  <Paragraphs>36</Paragraphs>
  <Slides>8</Slides>
  <Notes>7</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8</vt:i4>
      </vt:variant>
    </vt:vector>
  </HeadingPairs>
  <TitlesOfParts>
    <vt:vector size="17" baseType="lpstr">
      <vt:lpstr>HP001 4 hàng</vt:lpstr>
      <vt:lpstr>Delius Unicase</vt:lpstr>
      <vt:lpstr>Arial</vt:lpstr>
      <vt:lpstr>Arial-Rounded</vt:lpstr>
      <vt:lpstr>Chewy</vt:lpstr>
      <vt:lpstr>Arial Rounded MT Bold</vt:lpstr>
      <vt:lpstr>Comfortaa</vt:lpstr>
      <vt:lpstr>Calibri</vt:lpstr>
      <vt:lpstr>Response to Intervention: The Alphabet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The Alphabet</dc:title>
  <dc:creator>PC</dc:creator>
  <cp:lastModifiedBy>Đỗ Thanh Huyền</cp:lastModifiedBy>
  <cp:revision>74</cp:revision>
  <dcterms:modified xsi:type="dcterms:W3CDTF">2022-01-21T02:32:50Z</dcterms:modified>
</cp:coreProperties>
</file>